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45706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3" name="Shape 20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Shape 2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7" name="Shape 22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blipFill rotWithShape="1"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914400" y="2057400"/>
            <a:ext cx="4648199" cy="914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914400" y="2971800"/>
            <a:ext cx="1600199" cy="220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066800" y="12192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 rot="5400000">
            <a:off x="2552699" y="800100"/>
            <a:ext cx="4114800" cy="708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 rot="5400000">
            <a:off x="4676774" y="2924175"/>
            <a:ext cx="5181600" cy="17716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5400000">
            <a:off x="1057274" y="1228725"/>
            <a:ext cx="5181600" cy="51625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066800" y="1219200"/>
            <a:ext cx="7086600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1066800" y="12192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1066800" y="2286000"/>
            <a:ext cx="7086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74295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066800" y="12192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066800" y="2286000"/>
            <a:ext cx="34670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86300" y="2286000"/>
            <a:ext cx="34670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Verdana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066800" y="12192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spcAft>
                <a:spcPts val="0"/>
              </a:spcAft>
              <a:defRPr/>
            </a:lvl1pPr>
            <a:lvl2pPr algn="l" rtl="0">
              <a:spcBef>
                <a:spcPts val="0"/>
              </a:spcBef>
              <a:spcAft>
                <a:spcPts val="0"/>
              </a:spcAft>
              <a:defRPr/>
            </a:lvl2pPr>
            <a:lvl3pPr algn="l" rtl="0">
              <a:spcBef>
                <a:spcPts val="0"/>
              </a:spcBef>
              <a:spcAft>
                <a:spcPts val="0"/>
              </a:spcAft>
              <a:defRPr/>
            </a:lvl3pPr>
            <a:lvl4pPr algn="l" rtl="0">
              <a:spcBef>
                <a:spcPts val="0"/>
              </a:spcBef>
              <a:spcAft>
                <a:spcPts val="0"/>
              </a:spcAft>
              <a:defRPr/>
            </a:lvl4pPr>
            <a:lvl5pPr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Verdana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Verdana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Arial"/>
              <a:buNone/>
              <a:defRPr/>
            </a:lvl6pPr>
            <a:lvl7pPr marL="2743200" indent="0" rtl="0">
              <a:spcBef>
                <a:spcPts val="0"/>
              </a:spcBef>
              <a:buFont typeface="Arial"/>
              <a:buNone/>
              <a:defRPr/>
            </a:lvl7pPr>
            <a:lvl8pPr marL="3200400" indent="0" rtl="0">
              <a:spcBef>
                <a:spcPts val="0"/>
              </a:spcBef>
              <a:buFont typeface="Arial"/>
              <a:buNone/>
              <a:defRPr/>
            </a:lvl8pPr>
            <a:lvl9pPr marL="3657600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1066800" y="12192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1066800" y="2286000"/>
            <a:ext cx="70866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Char char="•"/>
              <a:defRPr/>
            </a:lvl1pPr>
            <a:lvl2pPr marL="742950" marR="0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29718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34290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3886200" marR="0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4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4" Type="http://schemas.openxmlformats.org/officeDocument/2006/relationships/image" Target="../media/image6.gif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4" Type="http://schemas.openxmlformats.org/officeDocument/2006/relationships/image" Target="../media/image8.jpg"/><Relationship Id="rId5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ctrTitle"/>
          </p:nvPr>
        </p:nvSpPr>
        <p:spPr>
          <a:xfrm>
            <a:off x="762000" y="2057400"/>
            <a:ext cx="5029199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Text Features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subTitle" idx="1"/>
          </p:nvPr>
        </p:nvSpPr>
        <p:spPr>
          <a:xfrm>
            <a:off x="1295400" y="5410200"/>
            <a:ext cx="4114800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Verdana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Text Features Help Students Understand Nonfiction Text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5791200" y="2667000"/>
            <a:ext cx="2590800" cy="3647151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1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Examples of Text Features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1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With Definitions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1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Explanations for How Text Features Help Readers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 b="1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5715000" y="685800"/>
            <a:ext cx="2590800" cy="1200329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Understanding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Nonfiction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Text</a:t>
            </a:r>
          </a:p>
        </p:txBody>
      </p:sp>
      <p:pic>
        <p:nvPicPr>
          <p:cNvPr id="54" name="Shape 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2971800"/>
            <a:ext cx="2209799" cy="23818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1066800" y="12192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Captions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096000" y="2286000"/>
            <a:ext cx="20574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caption explains what is shown in a picture or illustration.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Captions help the reader understand information that may or may not be in the text.</a:t>
            </a:r>
          </a:p>
        </p:txBody>
      </p:sp>
      <p:pic>
        <p:nvPicPr>
          <p:cNvPr id="156" name="Shape 1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2209800"/>
            <a:ext cx="3709565" cy="2209799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 txBox="1"/>
          <p:nvPr/>
        </p:nvSpPr>
        <p:spPr>
          <a:xfrm>
            <a:off x="990600" y="4495800"/>
            <a:ext cx="4953000" cy="10156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Photo by MARCIN SZCZEPANSKI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 gold coins were found on the ocean floor!</a:t>
            </a:r>
          </a:p>
        </p:txBody>
      </p:sp>
      <p:pic>
        <p:nvPicPr>
          <p:cNvPr id="158" name="Shape 15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85800"/>
            <a:ext cx="1200150" cy="13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Shape 159"/>
          <p:cNvSpPr/>
          <p:nvPr/>
        </p:nvSpPr>
        <p:spPr>
          <a:xfrm>
            <a:off x="762000" y="152400"/>
            <a:ext cx="4038599" cy="1066799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25400" cap="flat">
            <a:solidFill>
              <a:srgbClr val="89A4A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Shape 160"/>
          <p:cNvSpPr txBox="1"/>
          <p:nvPr/>
        </p:nvSpPr>
        <p:spPr>
          <a:xfrm>
            <a:off x="1295400" y="228600"/>
            <a:ext cx="32766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caption explains that the coins are from the bottom of the ocean.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914400" y="5486400"/>
            <a:ext cx="5333999" cy="1200329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How does this caption help the reader understand the picture?  If this article was about finding treasure, how would this caption help the reader understand the text?</a:t>
            </a:r>
          </a:p>
        </p:txBody>
      </p:sp>
      <p:sp>
        <p:nvSpPr>
          <p:cNvPr id="162" name="Shape 162"/>
          <p:cNvSpPr/>
          <p:nvPr/>
        </p:nvSpPr>
        <p:spPr>
          <a:xfrm>
            <a:off x="4800600" y="152400"/>
            <a:ext cx="4038599" cy="1066799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25400" cap="flat">
            <a:solidFill>
              <a:srgbClr val="89A4A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5257800" y="228600"/>
            <a:ext cx="32766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caption would help me understand where the treasure was found.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/>
        </p:nvSpPr>
        <p:spPr>
          <a:xfrm>
            <a:off x="762000" y="152400"/>
            <a:ext cx="4343400" cy="1066799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25400" cap="flat">
            <a:solidFill>
              <a:srgbClr val="89A4A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1066800" y="12192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Textbox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724400" y="2209800"/>
            <a:ext cx="3581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textbox provides more information than is in the text about a topic.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textbox can include interesting facts or important information the author wants the reader to know.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Textboxes help readers understand by creating interest or emphasizing important information.</a:t>
            </a:r>
          </a:p>
        </p:txBody>
      </p:sp>
      <p:pic>
        <p:nvPicPr>
          <p:cNvPr id="172" name="Shape 1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2286000"/>
            <a:ext cx="2438399" cy="2682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85800"/>
            <a:ext cx="1200150" cy="13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/>
          <p:nvPr/>
        </p:nvSpPr>
        <p:spPr>
          <a:xfrm>
            <a:off x="1066800" y="5105400"/>
            <a:ext cx="3809999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One of the textboxes above asks the reader to solve a mystery about a Tasmanian Devil.  Why would he include this mystery?</a:t>
            </a:r>
          </a:p>
        </p:txBody>
      </p:sp>
      <p:sp>
        <p:nvSpPr>
          <p:cNvPr id="175" name="Shape 175"/>
          <p:cNvSpPr txBox="1"/>
          <p:nvPr/>
        </p:nvSpPr>
        <p:spPr>
          <a:xfrm>
            <a:off x="1295400" y="228600"/>
            <a:ext cx="3581399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textbox contains the mystery to help create interest for the reader.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/>
        </p:nvSpPr>
        <p:spPr>
          <a:xfrm>
            <a:off x="762000" y="152400"/>
            <a:ext cx="4419599" cy="1447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25400" cap="flat">
            <a:solidFill>
              <a:srgbClr val="89A4A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1066800" y="12192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Maps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4495800" y="2286000"/>
            <a:ext cx="38862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Maps are drawings that show the basic shape of the land and other geographical, political, or historical features.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They present information in a visual form.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They help the reader understand where an event happens.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They help the reader understand how far away an event took place.</a:t>
            </a:r>
          </a:p>
        </p:txBody>
      </p:sp>
      <p:pic>
        <p:nvPicPr>
          <p:cNvPr id="184" name="Shape 1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85800"/>
            <a:ext cx="1200150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Shape 18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0600" y="2286000"/>
            <a:ext cx="3441700" cy="2195567"/>
          </a:xfrm>
          <a:prstGeom prst="rect">
            <a:avLst/>
          </a:prstGeom>
          <a:noFill/>
          <a:ln>
            <a:noFill/>
          </a:ln>
        </p:spPr>
      </p:pic>
      <p:sp>
        <p:nvSpPr>
          <p:cNvPr id="186" name="Shape 186"/>
          <p:cNvSpPr txBox="1"/>
          <p:nvPr/>
        </p:nvSpPr>
        <p:spPr>
          <a:xfrm>
            <a:off x="1066800" y="4724400"/>
            <a:ext cx="3200399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How would a map of the United States help the reader understand an article about Texas?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1295400" y="228600"/>
            <a:ext cx="3581399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map could help the reader understand where Texas is located and how the location relates to the text.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/>
        </p:nvSpPr>
        <p:spPr>
          <a:xfrm>
            <a:off x="762000" y="152400"/>
            <a:ext cx="4419599" cy="12954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25400" cap="flat">
            <a:solidFill>
              <a:srgbClr val="89A4A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066800" y="12192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Diagrams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0" y="2286000"/>
            <a:ext cx="3581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diagram is a drawing that shows or explains something.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 understand a diagram the reader should read the titles, labels, captions, and numbered parts.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Diagrams help the reader understand steps, how objects are made, or information in the text.</a:t>
            </a:r>
          </a:p>
        </p:txBody>
      </p:sp>
      <p:pic>
        <p:nvPicPr>
          <p:cNvPr id="196" name="Shape 19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85800"/>
            <a:ext cx="1200150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Shape 19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9200" y="2286000"/>
            <a:ext cx="3060700" cy="3060700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Shape 198"/>
          <p:cNvSpPr txBox="1"/>
          <p:nvPr/>
        </p:nvSpPr>
        <p:spPr>
          <a:xfrm>
            <a:off x="990600" y="5562600"/>
            <a:ext cx="38862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How could this diagram help the reader understand volcanoes?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1295400" y="228600"/>
            <a:ext cx="35052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diagram helps the reader understand the parts of a volcano and how they erupt.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/>
        </p:nvSpPr>
        <p:spPr>
          <a:xfrm>
            <a:off x="762000" y="152400"/>
            <a:ext cx="4038599" cy="12954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25400" cap="flat">
            <a:solidFill>
              <a:srgbClr val="89A4A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1066800" y="12192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Tables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953000" y="2286000"/>
            <a:ext cx="3352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Tables organize large amounts of information in a small space.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Tables present all kinds of data, from numbers and amounts, to calendars and menus.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Tables help the reader compare information in the text.</a:t>
            </a:r>
          </a:p>
          <a:p>
            <a:pPr marL="3429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08" name="Shape 2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85800"/>
            <a:ext cx="1200150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Shape 20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66800" y="2286000"/>
            <a:ext cx="3562350" cy="3000375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Shape 210"/>
          <p:cNvSpPr txBox="1"/>
          <p:nvPr/>
        </p:nvSpPr>
        <p:spPr>
          <a:xfrm>
            <a:off x="1066800" y="5334000"/>
            <a:ext cx="3809999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How would a table about volcano eruptions help the reader understand volcanoes?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1295400" y="228600"/>
            <a:ext cx="35052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table would help the reader understand where and how often volcanoes erupt.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/>
        </p:nvSpPr>
        <p:spPr>
          <a:xfrm>
            <a:off x="762000" y="152400"/>
            <a:ext cx="4038599" cy="1219199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25400" cap="flat">
            <a:solidFill>
              <a:srgbClr val="89A4A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1066800" y="12192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Timelines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5029200" y="2286000"/>
            <a:ext cx="3124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Timelines show important events in chronological order or time order.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Timelines help the reader better understand the order of events and how one event may have lead to another.</a:t>
            </a:r>
          </a:p>
        </p:txBody>
      </p:sp>
      <p:pic>
        <p:nvPicPr>
          <p:cNvPr id="220" name="Shape 2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85800"/>
            <a:ext cx="1200150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Shape 2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4400" y="2209800"/>
            <a:ext cx="4127500" cy="2902475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Shape 222"/>
          <p:cNvSpPr txBox="1"/>
          <p:nvPr/>
        </p:nvSpPr>
        <p:spPr>
          <a:xfrm>
            <a:off x="838200" y="5181600"/>
            <a:ext cx="4267199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How would a timeline help a reader understand an article about why some older people aren’t knowledgeable about computers?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x="1295400" y="228600"/>
            <a:ext cx="3505200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timeline would show that computers may not have been affordable until late in an older persons life.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ctrTitle"/>
          </p:nvPr>
        </p:nvSpPr>
        <p:spPr>
          <a:xfrm>
            <a:off x="914400" y="2057400"/>
            <a:ext cx="4648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Find an article and find an example of each text feature.</a:t>
            </a:r>
            <a:br>
              <a:rPr lang="en-US" sz="32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32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en-US" sz="32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en-US" sz="32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Explain how each example helps you to understand what you read.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066800" y="9906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What are text features?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1066800" y="2286000"/>
            <a:ext cx="7086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Authors include text features to help the reader better understand what they have read.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Text features provide information that may not be written in the text itself.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24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Text features can be found in textbooks, magazine articles, newspapers, reports, web pages, and other forms of nonfiction text.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762000" y="152400"/>
            <a:ext cx="4038599" cy="1066799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25400" cap="flat">
            <a:solidFill>
              <a:srgbClr val="89A4A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066800" y="12192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Table of Contents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4800600" y="2286000"/>
            <a:ext cx="33527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Lists the major parts of a book along with their page numbers.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It outlines the main topics or main points.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Readers can use the table of contents to help locate information in the book and see how everything is organized.</a:t>
            </a:r>
          </a:p>
        </p:txBody>
      </p:sp>
      <p:pic>
        <p:nvPicPr>
          <p:cNvPr id="70" name="Shape 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85800"/>
            <a:ext cx="1200150" cy="13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/>
          <p:nvPr/>
        </p:nvSpPr>
        <p:spPr>
          <a:xfrm>
            <a:off x="990600" y="2286000"/>
            <a:ext cx="3809999" cy="27392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Table of Contents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1:  All About Animals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 Adaptations ……..Page 1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 Food……….……..Page 2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 Habitats  . ………..Page 3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 Homes ..……….…Page 4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 2:  All About Plants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Photosynthesis ………….Page 5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Types of Plants ………….Page 6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1066800" y="5029200"/>
            <a:ext cx="3352799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Where would a reader find information about where an animal lives?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1295400" y="228600"/>
            <a:ext cx="3581399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information about where animals live would be found on page 3 in Animal Habitats.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762000" y="152400"/>
            <a:ext cx="4038599" cy="12954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25400" cap="flat">
            <a:solidFill>
              <a:srgbClr val="89A4A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066800" y="12192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Index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4953000" y="2286000"/>
            <a:ext cx="3200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Is an alphabetical listing of the key names, terms, events, and topics with page numbers.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Readers use the index to help find pages that contain information they are looking for.</a:t>
            </a:r>
          </a:p>
        </p:txBody>
      </p:sp>
      <p:pic>
        <p:nvPicPr>
          <p:cNvPr id="82" name="Shape 8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85800"/>
            <a:ext cx="1200150" cy="13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/>
          <p:nvPr/>
        </p:nvSpPr>
        <p:spPr>
          <a:xfrm>
            <a:off x="1066800" y="2362200"/>
            <a:ext cx="3809999" cy="28007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Abu Simbel, temple of, 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p73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Acadia, Canada, 212-213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Acid rain, 396, 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c396-c397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396-397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 Adaptations 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p1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 Food 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p2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 Habitats 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p3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Animal Homes </a:t>
            </a: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p5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Shape 84"/>
          <p:cNvSpPr txBox="1"/>
          <p:nvPr/>
        </p:nvSpPr>
        <p:spPr>
          <a:xfrm>
            <a:off x="1143000" y="5029200"/>
            <a:ext cx="36576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Where would a reader find information in the text about acid rain?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1295400" y="228600"/>
            <a:ext cx="3581399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reader could find information about acid rain on pages 396 – 397.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/>
        </p:nvSpPr>
        <p:spPr>
          <a:xfrm>
            <a:off x="762000" y="152400"/>
            <a:ext cx="4038599" cy="12954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25400" cap="flat">
            <a:solidFill>
              <a:srgbClr val="89A4A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1066800" y="12192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4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Glossary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0" y="2286000"/>
            <a:ext cx="3581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list of key terms in alphabetical order.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Each key word is defined.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Sometimes a glossary also tells you how to pronounce a word.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Readers use the glossary to look up key terms to find out their meaning.  This helps the reader better learn and understand the subject.</a:t>
            </a:r>
          </a:p>
        </p:txBody>
      </p:sp>
      <p:pic>
        <p:nvPicPr>
          <p:cNvPr id="94" name="Shape 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85800"/>
            <a:ext cx="1200150" cy="13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Shape 95"/>
          <p:cNvSpPr txBox="1"/>
          <p:nvPr/>
        </p:nvSpPr>
        <p:spPr>
          <a:xfrm>
            <a:off x="990600" y="2362200"/>
            <a:ext cx="3352799" cy="21236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0" i="0" u="none" strike="noStrike" cap="none" baseline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Acid rain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(AS ihd rayn) rain that carries certain kind of pollution.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Adapt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(uh DAPT) to change in order to survive in new environments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1066800" y="4648200"/>
            <a:ext cx="35052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How would the glossary help the reader understand text about animal adaptations?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1295400" y="228600"/>
            <a:ext cx="3581399" cy="107721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6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reader would understand animal adaptations better because the glossary tells them what it means to adapt.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/>
        </p:nvSpPr>
        <p:spPr>
          <a:xfrm>
            <a:off x="762000" y="152400"/>
            <a:ext cx="4038599" cy="1219199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25400" cap="flat">
            <a:solidFill>
              <a:srgbClr val="89A4A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1066800" y="12192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Titles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495800" y="2286000"/>
            <a:ext cx="3657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Titles tell the reader the topic of the text.  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Titles show the main idea of the text.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Titles help the reader by letting them know what they are about to read. 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Titles focus the reader on a topic so they can make connections between what they already know and the text. </a:t>
            </a:r>
          </a:p>
        </p:txBody>
      </p:sp>
      <p:pic>
        <p:nvPicPr>
          <p:cNvPr id="106" name="Shape 1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524" cy="9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0600" y="2286000"/>
            <a:ext cx="3606800" cy="270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1143000" y="5105400"/>
            <a:ext cx="3505200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What do the titles of the articles in these newspapers tell you?</a:t>
            </a:r>
          </a:p>
        </p:txBody>
      </p:sp>
      <p:pic>
        <p:nvPicPr>
          <p:cNvPr id="109" name="Shape 10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685800"/>
            <a:ext cx="1200150" cy="13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/>
        </p:nvSpPr>
        <p:spPr>
          <a:xfrm>
            <a:off x="1295400" y="228600"/>
            <a:ext cx="32766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titles all talk about space so the articles are all about space.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762000" y="152400"/>
            <a:ext cx="4038599" cy="1066799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25400" cap="flat">
            <a:solidFill>
              <a:srgbClr val="89A4A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066800" y="12192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Subheadings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724400" y="2286000"/>
            <a:ext cx="34290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Subheadings divide the text into sections.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Subheadings tell the main idea of each section of text.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They are printed in large or bold type to make them stand out.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Subheadings help the reader to locate information in the text by telling them where to look.</a:t>
            </a:r>
          </a:p>
        </p:txBody>
      </p:sp>
      <p:pic>
        <p:nvPicPr>
          <p:cNvPr id="119" name="Shape 1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85800"/>
            <a:ext cx="1200150" cy="13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/>
        </p:nvSpPr>
        <p:spPr>
          <a:xfrm>
            <a:off x="762000" y="2209800"/>
            <a:ext cx="4038599" cy="39703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Helpful Ants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Although ants are frustrating when they get in homes, ants do help the environment. They help control the population of damaging pests such as termites.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Types of Ants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Types of ants include fire ants, which cause a painful sting, and carpenter ants, which damage wood structures while nest building. Other types of ants include honey, pharaoh, house, Argentine, and the thief ant.</a:t>
            </a:r>
          </a:p>
        </p:txBody>
      </p:sp>
      <p:sp>
        <p:nvSpPr>
          <p:cNvPr id="121" name="Shape 121"/>
          <p:cNvSpPr txBox="1"/>
          <p:nvPr/>
        </p:nvSpPr>
        <p:spPr>
          <a:xfrm>
            <a:off x="1219200" y="381000"/>
            <a:ext cx="34290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Where would the reader look to find out about a fire ant?</a:t>
            </a:r>
          </a:p>
        </p:txBody>
      </p:sp>
      <p:sp>
        <p:nvSpPr>
          <p:cNvPr id="122" name="Shape 122"/>
          <p:cNvSpPr/>
          <p:nvPr/>
        </p:nvSpPr>
        <p:spPr>
          <a:xfrm>
            <a:off x="4876800" y="152400"/>
            <a:ext cx="4038599" cy="1219199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25400" cap="flat">
            <a:solidFill>
              <a:srgbClr val="89A4A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5257800" y="228600"/>
            <a:ext cx="36576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 fire ant is a kind of ant so the reader would look in Types of Ants.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/>
        </p:nvSpPr>
        <p:spPr>
          <a:xfrm>
            <a:off x="762000" y="152400"/>
            <a:ext cx="4419599" cy="12954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25400" cap="flat">
            <a:solidFill>
              <a:srgbClr val="89A4A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1066800" y="1219200"/>
            <a:ext cx="7086600" cy="838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Text (Bold, Color, &amp; Italics)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4343400" y="2133600"/>
            <a:ext cx="3809999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 style and color of the text sends the reader signals about how to read the content.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Key words to notice are in bold or in color.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Text in </a:t>
            </a:r>
            <a:r>
              <a:rPr lang="en-US" sz="1800" b="1" i="1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italics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is used in picture captions, book titles, and any other element that needs to stand out.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Text in bold, color, or </a:t>
            </a:r>
            <a:r>
              <a:rPr lang="en-US" sz="1800" b="1" i="1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italics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draw the readers attention to important information.</a:t>
            </a:r>
          </a:p>
          <a:p>
            <a:pPr marL="342900" marR="0" lvl="0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Verdana"/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32" name="Shape 13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685800"/>
            <a:ext cx="1200150" cy="13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133" name="Shape 133"/>
          <p:cNvSpPr txBox="1"/>
          <p:nvPr/>
        </p:nvSpPr>
        <p:spPr>
          <a:xfrm>
            <a:off x="1066800" y="2362200"/>
            <a:ext cx="3429000" cy="261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Wetlands of the South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are the South’s wetlands so important?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Okefenokee (oh kuh fuh NOH kee) Swamp is a large wetland in the South.  A </a:t>
            </a:r>
            <a:r>
              <a:rPr lang="en-US" sz="1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wetland </a:t>
            </a:r>
            <a:r>
              <a:rPr lang="en-US"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a place where the ground is soaked with water for at least part of the year.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990600" y="5105400"/>
            <a:ext cx="32766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How do the words in italics help the reader understand the text?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1295400" y="228600"/>
            <a:ext cx="34290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words in italics help the reader by focusing the reader on the answer to a question.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762000" y="152400"/>
            <a:ext cx="4038599" cy="1371599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25400" cap="flat">
            <a:solidFill>
              <a:srgbClr val="89A4A6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724400" y="533400"/>
            <a:ext cx="38862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000" b="1" i="0" u="none" strike="noStrike" cap="none" baseline="0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Photographs  Illustrations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4648200" y="2286000"/>
            <a:ext cx="35052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Photos and illustrations give information in a visual way.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They help tell the story.  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They work with the words and headings to help teach material.</a:t>
            </a:r>
          </a:p>
          <a:p>
            <a:pPr marL="3429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Verdana"/>
              <a:buChar char="•"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They help the reader understand an idea from the text that was unclear.</a:t>
            </a:r>
          </a:p>
        </p:txBody>
      </p:sp>
      <p:pic>
        <p:nvPicPr>
          <p:cNvPr id="144" name="Shape 1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00200" y="2209800"/>
            <a:ext cx="2286000" cy="1520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0600" y="3117977"/>
            <a:ext cx="2438399" cy="161233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Shape 146"/>
          <p:cNvSpPr txBox="1"/>
          <p:nvPr/>
        </p:nvSpPr>
        <p:spPr>
          <a:xfrm>
            <a:off x="990600" y="4800600"/>
            <a:ext cx="3429000" cy="15696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How might these photos help the reader understand the text?</a:t>
            </a:r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685800"/>
            <a:ext cx="1200150" cy="13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Shape 148"/>
          <p:cNvSpPr txBox="1"/>
          <p:nvPr/>
        </p:nvSpPr>
        <p:spPr>
          <a:xfrm>
            <a:off x="1295400" y="228600"/>
            <a:ext cx="34290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pictures would help me understand what the animals look like and where the live.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in_the_news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1428</Words>
  <Application>Microsoft Macintosh PowerPoint</Application>
  <PresentationFormat>On-screen Show (4:3)</PresentationFormat>
  <Paragraphs>145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in_the_news</vt:lpstr>
      <vt:lpstr>Text Features</vt:lpstr>
      <vt:lpstr>What are text features?</vt:lpstr>
      <vt:lpstr>Table of Contents</vt:lpstr>
      <vt:lpstr>Index</vt:lpstr>
      <vt:lpstr>Glossary</vt:lpstr>
      <vt:lpstr>Titles</vt:lpstr>
      <vt:lpstr>Subheadings</vt:lpstr>
      <vt:lpstr>Text (Bold, Color, &amp; Italics)</vt:lpstr>
      <vt:lpstr>Photographs  Illustrations</vt:lpstr>
      <vt:lpstr>Captions</vt:lpstr>
      <vt:lpstr>Textbox</vt:lpstr>
      <vt:lpstr>Maps</vt:lpstr>
      <vt:lpstr>Diagrams</vt:lpstr>
      <vt:lpstr>Tables</vt:lpstr>
      <vt:lpstr>Timelines</vt:lpstr>
      <vt:lpstr>Find an article and find an example of each text feature.  Explain how each example helps you to understand what you read.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Features</dc:title>
  <cp:lastModifiedBy>Nancy Nowaczyk</cp:lastModifiedBy>
  <cp:revision>1</cp:revision>
  <dcterms:modified xsi:type="dcterms:W3CDTF">2014-11-04T22:22:37Z</dcterms:modified>
</cp:coreProperties>
</file>